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2192000" cy="6858000"/>
  <p:notesSz cx="6888163" cy="10021888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  <a:srgbClr val="CC00CC"/>
    <a:srgbClr val="FFFF66"/>
    <a:srgbClr val="DBDBDB"/>
    <a:srgbClr val="FFE699"/>
    <a:srgbClr val="BDD7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6029" autoAdjust="0"/>
    <p:restoredTop sz="94660"/>
  </p:normalViewPr>
  <p:slideViewPr>
    <p:cSldViewPr snapToGrid="0">
      <p:cViewPr>
        <p:scale>
          <a:sx n="90" d="100"/>
          <a:sy n="90" d="100"/>
        </p:scale>
        <p:origin x="-360" y="4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C60C22B-77DC-4C36-A73E-D7A5841E6C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7C7FC143-999E-4787-B047-043DE9C0BE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8103C464-1209-4DEC-83FF-DF0645D12B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14/11/61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654A17AF-1BB8-4800-9C8C-C82D74417D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E573D5A3-BC39-45D5-8B93-239872FCDD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785304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A347808-B751-4FA3-B1D3-2A86867019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81B6A3C2-7311-4C01-A027-89426983D2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D1A61431-706E-4FF4-9A89-C235A1D902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14/11/61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AC2CE49B-BDA4-4AE8-8560-5D82896BC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5D294420-FCC8-4D56-9740-08CA8AA298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531344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2CBBCA1F-20CA-4517-ACD3-A215F92B59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F23B72C7-0FF2-4688-BBA1-71DCA4F25C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02F2C527-347F-4B0B-BEE4-CC4586B11C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14/11/61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BB060975-5931-444D-9296-631F29E2C1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FDA992F-6899-4498-8CF0-7AB8C2153D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63999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8219962-B66A-4390-99B5-35CEDF69FA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7DB88F5-0855-4F1E-AE2D-BF06F71C49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DA8602F1-6319-4E3C-B8FE-13D66C0968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14/11/61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12B71120-A6FE-4A90-87F4-05A553F741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FE2E4589-0C50-429F-934D-75279ACE3E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7501099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0616A1B-6090-4896-98A2-7CD3104775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C0927A40-A802-4B15-8CC8-99A2E02B84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1ED3A908-CA65-4C2D-A002-838648DB3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14/11/61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EEC2F1B-39EC-4714-A1ED-F432A72112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79682B06-35BA-4540-B998-88ABD6148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045191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18EBAFC-2A5B-483E-AD01-6A2B745E90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97A98F1-FBD9-416F-A220-0D04BFC7D9D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35C1BD99-4DF6-4276-9142-2965C4F329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165D1E3C-0BF2-4791-BA0B-67C2A8DA66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14/11/61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C1372F12-4E99-4854-B6CF-FD3AD0BB91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2DF9ED2D-17DA-4B9C-841D-AA942077A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46486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02853AA-4C4B-422D-9907-0D1ADCC60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505AC640-F4EB-47E9-8016-D34F3DFA86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F6E29F0B-6D04-4B71-B25C-8C8776D217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810ECD78-5A52-4100-A395-263EA2470C0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462E9AFB-DF20-4301-82D5-1612444A65B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C3C7BC27-D824-4A8C-902B-6FD5989B63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14/11/61</a:t>
            </a:fld>
            <a:endParaRPr lang="th-TH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98D20559-BDE4-437D-9E10-B7C2C66DEF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24971824-5C95-413D-B317-7150A4930F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91188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BC2C7E2-59F0-4234-AF13-FA26B82C4E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747419C8-0A30-4C31-9C5A-B88E422564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14/11/61</a:t>
            </a:fld>
            <a:endParaRPr lang="th-TH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BA3B951A-91D3-4DEA-9248-B5A67CE2DC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CB1CBE2F-FA4E-4D6E-A238-4BFF30B51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924314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EAC62CB9-5E7C-4C4D-A511-93C196C6A9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14/11/61</a:t>
            </a:fld>
            <a:endParaRPr lang="th-TH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F3E38329-D16F-428C-90D4-95B7CFC0D1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993E2F5E-B33D-463C-BCD5-A4506FEBE4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7521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E8184FA-D665-4F45-A2FD-83173809B3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8F08418-C5A9-42A9-B0B3-DDC6FC6B99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67F0E373-6122-4EAF-A6B8-CC32E4A03C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84B5B370-1664-45DD-BC59-B8BC7AFCDE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14/11/61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B5375611-572B-4E3A-8396-3DF47D3F08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09E18688-154F-4B60-ABDB-7DA0420BE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6454369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51BF456-63E4-4F61-B230-6941750B74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949D6777-689B-4FD9-AF56-F1F52DC0227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0954F013-F020-46AB-B214-88FC8C4073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3E24B879-320F-4A9F-BB2B-9ED9ED678A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14/11/61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F2E0193E-6FD4-4204-834D-8C7489BB43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9EA2491D-A626-4977-AFB1-EAAA70D29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735468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181492B4-CDAA-4A28-8279-7E59915A9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DB756377-BE16-43B6-991D-7FAB3CCF5B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47D49BBC-640E-42DA-A0DF-C0EF983C524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B2C40E-4A65-427D-A52A-62868492AB0B}" type="datetimeFigureOut">
              <a:rPr lang="th-TH" smtClean="0"/>
              <a:pPr/>
              <a:t>14/11/61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45F549E-293F-4327-BE67-2D4DBB5F28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6833024B-72F5-4C8C-87F8-65F5D94058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39A49ED4-97C7-4872-B04C-F1BAE44FAFC6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692" y="38297"/>
            <a:ext cx="1107364" cy="337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2640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Isosceles Triangle 11">
            <a:extLst>
              <a:ext uri="{FF2B5EF4-FFF2-40B4-BE49-F238E27FC236}">
                <a16:creationId xmlns="" xmlns:a16="http://schemas.microsoft.com/office/drawing/2014/main" id="{98177007-73D2-4EEA-A5BC-904FBD8E5947}"/>
              </a:ext>
            </a:extLst>
          </p:cNvPr>
          <p:cNvSpPr/>
          <p:nvPr/>
        </p:nvSpPr>
        <p:spPr>
          <a:xfrm>
            <a:off x="1041147" y="-10505"/>
            <a:ext cx="11110519" cy="749356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600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>
              <a:spcBef>
                <a:spcPct val="0"/>
              </a:spcBef>
            </a:pPr>
            <a:r>
              <a:rPr lang="th-TH" altLang="th-TH" sz="1400" b="1" dirty="0" smtClean="0">
                <a:solidFill>
                  <a:srgbClr val="002060"/>
                </a:solidFill>
                <a:latin typeface="TH SarabunPSK" pitchFamily="34" charset="-34"/>
                <a:cs typeface="TH SarabunPSK" pitchFamily="34" charset="-34"/>
              </a:rPr>
              <a:t>                           แผนงาน </a:t>
            </a:r>
            <a:r>
              <a:rPr lang="th-TH" altLang="th-TH" sz="1400" b="1" dirty="0">
                <a:solidFill>
                  <a:srgbClr val="002060"/>
                </a:solidFill>
                <a:latin typeface="TH SarabunPSK" pitchFamily="34" charset="-34"/>
                <a:cs typeface="TH SarabunPSK" pitchFamily="34" charset="-34"/>
              </a:rPr>
              <a:t>: </a:t>
            </a:r>
            <a:r>
              <a:rPr lang="th-TH" sz="1400" dirty="0" err="1">
                <a:solidFill>
                  <a:srgbClr val="002060"/>
                </a:solidFill>
              </a:rPr>
              <a:t>บูรณา</a:t>
            </a:r>
            <a:r>
              <a:rPr lang="th-TH" sz="1400" dirty="0">
                <a:solidFill>
                  <a:srgbClr val="002060"/>
                </a:solidFill>
              </a:rPr>
              <a:t>การป้องกัน ปราบปราม และบำบัดรักษา</a:t>
            </a:r>
            <a:r>
              <a:rPr lang="th-TH" sz="1400" dirty="0" err="1">
                <a:solidFill>
                  <a:srgbClr val="002060"/>
                </a:solidFill>
              </a:rPr>
              <a:t>ยาเสพติด</a:t>
            </a:r>
            <a:r>
              <a:rPr lang="en-US" sz="1400" dirty="0">
                <a:solidFill>
                  <a:srgbClr val="002060"/>
                </a:solidFill>
              </a:rPr>
              <a:t> </a:t>
            </a:r>
            <a:endParaRPr lang="th-TH" altLang="th-TH" sz="1400" b="1" dirty="0" smtClean="0">
              <a:solidFill>
                <a:srgbClr val="002060"/>
              </a:solidFill>
              <a:latin typeface="TH SarabunPSK" pitchFamily="34" charset="-34"/>
              <a:cs typeface="TH SarabunPSK" pitchFamily="34" charset="-34"/>
            </a:endParaRPr>
          </a:p>
          <a:p>
            <a:pPr>
              <a:spcBef>
                <a:spcPct val="0"/>
              </a:spcBef>
            </a:pPr>
            <a:r>
              <a:rPr lang="th-TH" altLang="th-TH" sz="1400" b="1" dirty="0" smtClean="0">
                <a:solidFill>
                  <a:srgbClr val="002060"/>
                </a:solidFill>
                <a:latin typeface="TH SarabunPSK" pitchFamily="34" charset="-34"/>
                <a:cs typeface="TH SarabunPSK" pitchFamily="34" charset="-34"/>
              </a:rPr>
              <a:t>โครงการ </a:t>
            </a:r>
            <a:r>
              <a:rPr lang="th-TH" altLang="th-TH" sz="1400" b="1" dirty="0">
                <a:solidFill>
                  <a:srgbClr val="002060"/>
                </a:solidFill>
                <a:latin typeface="TH SarabunPSK" pitchFamily="34" charset="-34"/>
                <a:cs typeface="TH SarabunPSK" pitchFamily="34" charset="-34"/>
              </a:rPr>
              <a:t>: </a:t>
            </a:r>
            <a:r>
              <a:rPr lang="th-TH" sz="1400" dirty="0">
                <a:solidFill>
                  <a:srgbClr val="002060"/>
                </a:solidFill>
              </a:rPr>
              <a:t>ลดปัจจัยเสี่ยงทางสุขภาพด้าน</a:t>
            </a:r>
            <a:r>
              <a:rPr lang="th-TH" sz="1400" dirty="0" err="1">
                <a:solidFill>
                  <a:srgbClr val="002060"/>
                </a:solidFill>
              </a:rPr>
              <a:t>ยาเสพติด</a:t>
            </a:r>
            <a:r>
              <a:rPr lang="th-TH" sz="1400" dirty="0">
                <a:solidFill>
                  <a:srgbClr val="002060"/>
                </a:solidFill>
              </a:rPr>
              <a:t> แบบ</a:t>
            </a:r>
            <a:r>
              <a:rPr lang="th-TH" sz="1400" dirty="0" err="1">
                <a:solidFill>
                  <a:srgbClr val="002060"/>
                </a:solidFill>
              </a:rPr>
              <a:t>บูรณา</a:t>
            </a:r>
            <a:r>
              <a:rPr lang="th-TH" sz="1400" dirty="0">
                <a:solidFill>
                  <a:srgbClr val="002060"/>
                </a:solidFill>
              </a:rPr>
              <a:t>การ</a:t>
            </a:r>
            <a:r>
              <a:rPr lang="en-US" sz="1400" dirty="0">
                <a:solidFill>
                  <a:srgbClr val="002060"/>
                </a:solidFill>
              </a:rPr>
              <a:t>  </a:t>
            </a:r>
            <a:r>
              <a:rPr lang="th-TH" sz="1400" dirty="0">
                <a:solidFill>
                  <a:srgbClr val="002060"/>
                </a:solidFill>
              </a:rPr>
              <a:t>เขตสุขภาพที่</a:t>
            </a:r>
            <a:r>
              <a:rPr lang="en-US" sz="1400" dirty="0">
                <a:solidFill>
                  <a:srgbClr val="002060"/>
                </a:solidFill>
              </a:rPr>
              <a:t> 8</a:t>
            </a:r>
            <a:endParaRPr lang="th-TH" altLang="th-TH" sz="1400" b="1" dirty="0">
              <a:solidFill>
                <a:srgbClr val="002060"/>
              </a:solidFill>
              <a:latin typeface="TH SarabunPSK" pitchFamily="34" charset="-34"/>
              <a:cs typeface="TH SarabunPSK" pitchFamily="34" charset="-34"/>
            </a:endParaRPr>
          </a:p>
          <a:p>
            <a:pPr>
              <a:lnSpc>
                <a:spcPts val="1700"/>
              </a:lnSpc>
            </a:pPr>
            <a:endParaRPr lang="th-TH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14" name="สี่เหลี่ยมมุมมน 6">
            <a:extLst>
              <a:ext uri="{FF2B5EF4-FFF2-40B4-BE49-F238E27FC236}">
                <a16:creationId xmlns="" xmlns:a16="http://schemas.microsoft.com/office/drawing/2014/main" id="{F227DE31-B091-4932-8906-F222579DC0A1}"/>
              </a:ext>
            </a:extLst>
          </p:cNvPr>
          <p:cNvSpPr/>
          <p:nvPr/>
        </p:nvSpPr>
        <p:spPr>
          <a:xfrm>
            <a:off x="797045" y="791562"/>
            <a:ext cx="11373139" cy="48807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th-TH" sz="1400" b="1" dirty="0" smtClean="0">
              <a:solidFill>
                <a:schemeClr val="accent2">
                  <a:lumMod val="75000"/>
                </a:schemeClr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h-TH" sz="1400" b="1" dirty="0" smtClean="0">
              <a:solidFill>
                <a:schemeClr val="accent2">
                  <a:lumMod val="75000"/>
                </a:schemeClr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fontAlgn="auto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th-TH" sz="16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endParaRPr lang="en-US" sz="1600" b="1" dirty="0" smtClean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endParaRPr lang="th-TH" sz="1400" b="1" dirty="0">
              <a:solidFill>
                <a:schemeClr val="accent2">
                  <a:lumMod val="75000"/>
                </a:schemeClr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graphicFrame>
        <p:nvGraphicFramePr>
          <p:cNvPr id="22" name="Table 21">
            <a:extLst>
              <a:ext uri="{FF2B5EF4-FFF2-40B4-BE49-F238E27FC236}">
                <a16:creationId xmlns="" xmlns:a16="http://schemas.microsoft.com/office/drawing/2014/main" id="{56404727-B552-4CAD-A280-EADFB83EB0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5103287"/>
              </p:ext>
            </p:extLst>
          </p:nvPr>
        </p:nvGraphicFramePr>
        <p:xfrm>
          <a:off x="777203" y="2071172"/>
          <a:ext cx="11373135" cy="94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74627">
                  <a:extLst>
                    <a:ext uri="{9D8B030D-6E8A-4147-A177-3AD203B41FA5}">
                      <a16:colId xmlns="" xmlns:a16="http://schemas.microsoft.com/office/drawing/2014/main" val="1150039330"/>
                    </a:ext>
                  </a:extLst>
                </a:gridCol>
                <a:gridCol w="2274627"/>
                <a:gridCol w="2274627">
                  <a:extLst>
                    <a:ext uri="{9D8B030D-6E8A-4147-A177-3AD203B41FA5}">
                      <a16:colId xmlns="" xmlns:a16="http://schemas.microsoft.com/office/drawing/2014/main" val="35520750"/>
                    </a:ext>
                  </a:extLst>
                </a:gridCol>
                <a:gridCol w="2274627"/>
                <a:gridCol w="2274627">
                  <a:extLst>
                    <a:ext uri="{9D8B030D-6E8A-4147-A177-3AD203B41FA5}">
                      <a16:colId xmlns="" xmlns:a16="http://schemas.microsoft.com/office/drawing/2014/main" val="905450934"/>
                    </a:ext>
                  </a:extLst>
                </a:gridCol>
              </a:tblGrid>
              <a:tr h="57096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Strategy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1:</a:t>
                      </a:r>
                      <a:r>
                        <a:rPr lang="th-TH" sz="140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th-TH" sz="140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บำบัดฟื้นฟูลดอันตรายจาก</a:t>
                      </a:r>
                      <a:r>
                        <a:rPr lang="th-TH" sz="1400" dirty="0" err="1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ยาเสพติด</a:t>
                      </a:r>
                      <a:r>
                        <a:rPr lang="th-TH" sz="140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และกลับคืนสู่สังคม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Strategy 2</a:t>
                      </a:r>
                      <a:r>
                        <a:rPr lang="th-TH" sz="140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th-TH" sz="140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พัฒนาการมีส่วนร่วมของชุมชนและภาคีเครือข่าย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th-TH" sz="140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Strategy 3</a:t>
                      </a:r>
                      <a:r>
                        <a:rPr lang="th-TH" sz="140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th-TH" sz="140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พัฒนาระบบข้อมูลและการสื่อสาร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th-TH" sz="1400" dirty="0" smtClean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th-TH" sz="140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Strategy 4 </a:t>
                      </a:r>
                      <a:r>
                        <a:rPr lang="th-TH" sz="140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th-TH" sz="1400" dirty="0" smtClean="0">
                          <a:solidFill>
                            <a:srgbClr val="002060"/>
                          </a:solidFill>
                        </a:rPr>
                        <a:t>พัฒนากฎหมาย</a:t>
                      </a:r>
                      <a:br>
                        <a:rPr lang="th-TH" sz="1400" dirty="0" smtClean="0">
                          <a:solidFill>
                            <a:srgbClr val="002060"/>
                          </a:solidFill>
                        </a:rPr>
                      </a:br>
                      <a:r>
                        <a:rPr lang="th-TH" sz="1400" dirty="0" smtClean="0">
                          <a:solidFill>
                            <a:srgbClr val="002060"/>
                          </a:solidFill>
                        </a:rPr>
                        <a:t>และการควบคุม</a:t>
                      </a:r>
                      <a:endParaRPr lang="th-TH" sz="1400" dirty="0" smtClean="0">
                        <a:solidFill>
                          <a:srgbClr val="00206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th-TH" sz="1400" dirty="0" smtClean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th-TH" sz="140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Strategy 5</a:t>
                      </a:r>
                      <a:r>
                        <a:rPr lang="th-TH" sz="140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th-TH" sz="1400" dirty="0" smtClean="0">
                          <a:solidFill>
                            <a:srgbClr val="002060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th-TH" sz="1400" dirty="0" smtClean="0">
                          <a:solidFill>
                            <a:srgbClr val="002060"/>
                          </a:solidFill>
                        </a:rPr>
                        <a:t>พัฒนาระบบ</a:t>
                      </a:r>
                      <a:br>
                        <a:rPr lang="th-TH" sz="1400" dirty="0" smtClean="0">
                          <a:solidFill>
                            <a:srgbClr val="002060"/>
                          </a:solidFill>
                        </a:rPr>
                      </a:br>
                      <a:r>
                        <a:rPr lang="th-TH" sz="1400" dirty="0" smtClean="0">
                          <a:solidFill>
                            <a:srgbClr val="002060"/>
                          </a:solidFill>
                        </a:rPr>
                        <a:t>บริหารจัดการ</a:t>
                      </a:r>
                      <a:endParaRPr lang="th-TH" sz="1400" dirty="0" smtClean="0">
                        <a:solidFill>
                          <a:srgbClr val="00206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th-TH" sz="1400" dirty="0" smtClean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th-TH" sz="140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5698260"/>
                  </a:ext>
                </a:extLst>
              </a:tr>
            </a:tbl>
          </a:graphicData>
        </a:graphic>
      </p:graphicFrame>
      <p:graphicFrame>
        <p:nvGraphicFramePr>
          <p:cNvPr id="24" name="Table 23">
            <a:extLst>
              <a:ext uri="{FF2B5EF4-FFF2-40B4-BE49-F238E27FC236}">
                <a16:creationId xmlns="" xmlns:a16="http://schemas.microsoft.com/office/drawing/2014/main" id="{9FC58EF3-619F-431B-8A99-44F12DBDC3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6544231"/>
              </p:ext>
            </p:extLst>
          </p:nvPr>
        </p:nvGraphicFramePr>
        <p:xfrm>
          <a:off x="797045" y="4463956"/>
          <a:ext cx="11325959" cy="23940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1490">
                  <a:extLst>
                    <a:ext uri="{9D8B030D-6E8A-4147-A177-3AD203B41FA5}">
                      <a16:colId xmlns="" xmlns:a16="http://schemas.microsoft.com/office/drawing/2014/main" val="1150039330"/>
                    </a:ext>
                  </a:extLst>
                </a:gridCol>
                <a:gridCol w="3107116">
                  <a:extLst>
                    <a:ext uri="{9D8B030D-6E8A-4147-A177-3AD203B41FA5}">
                      <a16:colId xmlns="" xmlns:a16="http://schemas.microsoft.com/office/drawing/2014/main" val="35520750"/>
                    </a:ext>
                  </a:extLst>
                </a:gridCol>
                <a:gridCol w="2936383">
                  <a:extLst>
                    <a:ext uri="{9D8B030D-6E8A-4147-A177-3AD203B41FA5}">
                      <a16:colId xmlns="" xmlns:a16="http://schemas.microsoft.com/office/drawing/2014/main" val="905450934"/>
                    </a:ext>
                  </a:extLst>
                </a:gridCol>
                <a:gridCol w="2450970">
                  <a:extLst>
                    <a:ext uri="{9D8B030D-6E8A-4147-A177-3AD203B41FA5}">
                      <a16:colId xmlns="" xmlns:a16="http://schemas.microsoft.com/office/drawing/2014/main" val="2588709083"/>
                    </a:ext>
                  </a:extLst>
                </a:gridCol>
              </a:tblGrid>
              <a:tr h="2394044">
                <a:tc>
                  <a:txBody>
                    <a:bodyPr/>
                    <a:lstStyle/>
                    <a:p>
                      <a:r>
                        <a:rPr lang="th-TH" sz="1800" b="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- มีแนวทางการดำเนินงาน “การบำบัดฟื้นฟูโดยใช้ชุมชนเป็นศูนย์กลาง” (</a:t>
                      </a:r>
                      <a:r>
                        <a:rPr lang="en-US" sz="1800" b="0" dirty="0" err="1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CBTx</a:t>
                      </a:r>
                      <a:r>
                        <a:rPr lang="en-US" sz="1800" b="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)</a:t>
                      </a:r>
                    </a:p>
                    <a:p>
                      <a:r>
                        <a:rPr lang="th-TH" sz="1800" b="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- ส่งเสริมการใช้  </a:t>
                      </a:r>
                      <a:r>
                        <a:rPr lang="en-US" sz="1800" b="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Application </a:t>
                      </a:r>
                      <a:r>
                        <a:rPr lang="th-TH" sz="1800" b="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ส่งเสริมป้องกันและเพิ่มการเข้าถึงการบำบัดฟื้นฟู</a:t>
                      </a:r>
                    </a:p>
                    <a:p>
                      <a:r>
                        <a:rPr lang="th-TH" sz="1800" b="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- ร้อยละ 50 ของศูนย์ปรับเปลี่ยนฯ  ศูนย์ฟื้นฟู เรือนจำผ่านเกณฑ์มาตรฐานของกระทรวงสาธารณสุข (การประเมินตนเอง)</a:t>
                      </a:r>
                      <a:endParaRPr lang="th-TH" sz="1800" b="0" dirty="0">
                        <a:solidFill>
                          <a:srgbClr val="00206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h-TH" sz="1800" b="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- ร้อยละ 50 อำเภอมีการดำเนินการบำบัดฟื้นฟูโดยใช้ชุมชนเป็นศูนย์กลาง</a:t>
                      </a:r>
                    </a:p>
                    <a:p>
                      <a:r>
                        <a:rPr lang="th-TH" sz="1800" b="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- ร้อยละ 100 จังหวัดมีการกำกับดูแลมาตรฐานหน่วยบำบัดฟื้นฟู</a:t>
                      </a:r>
                      <a:r>
                        <a:rPr lang="th-TH" sz="1800" b="0" dirty="0" err="1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ยาเสพติด</a:t>
                      </a:r>
                      <a:r>
                        <a:rPr lang="th-TH" sz="1800" b="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(ประเมินภายนอก)</a:t>
                      </a:r>
                    </a:p>
                    <a:p>
                      <a:r>
                        <a:rPr lang="th-TH" sz="1800" b="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- มีฐานข้อมูลด้านการบำบัด (</a:t>
                      </a:r>
                      <a:r>
                        <a:rPr lang="th-TH" sz="1800" b="0" dirty="0" err="1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บสต</a:t>
                      </a:r>
                      <a:r>
                        <a:rPr lang="th-TH" sz="1800" b="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.) </a:t>
                      </a:r>
                      <a:br>
                        <a:rPr lang="th-TH" sz="1800" b="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</a:br>
                      <a:r>
                        <a:rPr lang="th-TH" sz="1800" b="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ที่เป็นมิตรกับผู้ใช้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0" dirty="0" smtClean="0">
                        <a:solidFill>
                          <a:srgbClr val="002060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h-TH" sz="1800" b="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- ร้อยละ 100  อำเภอมีการดำเนินการบำบัดฟื้นฟูโดยใช้ชุมชนเป็นศูนย์กลาง</a:t>
                      </a:r>
                    </a:p>
                    <a:p>
                      <a:r>
                        <a:rPr lang="th-TH" sz="1800" b="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- ร้อยละ 100  อำเภอมีการกำกับดูแลและมาตรฐานหน่วยบำบัดฟื้นฟู</a:t>
                      </a:r>
                      <a:r>
                        <a:rPr lang="th-TH" sz="1800" b="0" dirty="0" err="1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ยาเสพติด</a:t>
                      </a:r>
                      <a:r>
                        <a:rPr lang="th-TH" sz="1800" b="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 (ประเมินภายนอก)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0" dirty="0" smtClean="0">
                        <a:solidFill>
                          <a:srgbClr val="002060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h-TH" sz="1800" b="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- ร้อยละ 20 ของผู้ติด</a:t>
                      </a:r>
                      <a:r>
                        <a:rPr lang="th-TH" sz="1800" b="0" dirty="0" err="1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ยาเสพติด</a:t>
                      </a:r>
                      <a:r>
                        <a:rPr lang="th-TH" sz="1800" b="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ที่บำบัดครบของแต่ละระบบและได้รับการติดตามดูแลต่อเนื่อง 1 ปี</a:t>
                      </a:r>
                    </a:p>
                    <a:p>
                      <a:r>
                        <a:rPr lang="th-TH" sz="1800" b="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- ร้อยละ 40 ของผู้ใช้ผู้เสพที่บำบัดครบตามเกณฑ์ที่กำหนดของแต่ละระบบหยุดเสพต่อเนื่องหลังจำหน่ายจากการบำบัด 3 เดือน</a:t>
                      </a:r>
                      <a:endParaRPr lang="th-TH" sz="1800" b="0" dirty="0">
                        <a:solidFill>
                          <a:srgbClr val="002060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5698260"/>
                  </a:ext>
                </a:extLst>
              </a:tr>
            </a:tbl>
          </a:graphicData>
        </a:graphic>
      </p:graphicFrame>
      <p:sp>
        <p:nvSpPr>
          <p:cNvPr id="25" name="Rectangle 24">
            <a:extLst>
              <a:ext uri="{FF2B5EF4-FFF2-40B4-BE49-F238E27FC236}">
                <a16:creationId xmlns="" xmlns:a16="http://schemas.microsoft.com/office/drawing/2014/main" id="{A2CF3868-BE39-488C-AE46-81B4A6D4041C}"/>
              </a:ext>
            </a:extLst>
          </p:cNvPr>
          <p:cNvSpPr/>
          <p:nvPr/>
        </p:nvSpPr>
        <p:spPr>
          <a:xfrm rot="696833">
            <a:off x="8864720" y="23465"/>
            <a:ext cx="986971" cy="58057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smtClean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algn="ctr"/>
            <a:r>
              <a:rPr lang="en-US" sz="16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Excellence</a:t>
            </a:r>
            <a:endParaRPr lang="th-TH" sz="1600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="" xmlns:a16="http://schemas.microsoft.com/office/drawing/2014/main" id="{6839D2CE-D3D9-4EAE-AB86-6FD5B836EEAE}"/>
              </a:ext>
            </a:extLst>
          </p:cNvPr>
          <p:cNvSpPr/>
          <p:nvPr/>
        </p:nvSpPr>
        <p:spPr>
          <a:xfrm>
            <a:off x="64394" y="1332135"/>
            <a:ext cx="672476" cy="71783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สถานการณ์</a:t>
            </a:r>
            <a:r>
              <a:rPr lang="en-US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/</a:t>
            </a:r>
            <a:r>
              <a:rPr lang="th-TH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ข้อมูลพื้นฐาน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="" xmlns:a16="http://schemas.microsoft.com/office/drawing/2014/main" id="{61D10DB0-538E-4292-9E18-3968FA568992}"/>
              </a:ext>
            </a:extLst>
          </p:cNvPr>
          <p:cNvSpPr/>
          <p:nvPr/>
        </p:nvSpPr>
        <p:spPr>
          <a:xfrm>
            <a:off x="38966" y="2615958"/>
            <a:ext cx="723331" cy="1794798"/>
          </a:xfrm>
          <a:prstGeom prst="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14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กิจกรรมหลัก</a:t>
            </a:r>
          </a:p>
        </p:txBody>
      </p:sp>
      <p:graphicFrame>
        <p:nvGraphicFramePr>
          <p:cNvPr id="16" name="Table 15">
            <a:extLst>
              <a:ext uri="{FF2B5EF4-FFF2-40B4-BE49-F238E27FC236}">
                <a16:creationId xmlns="" xmlns:a16="http://schemas.microsoft.com/office/drawing/2014/main" id="{56404727-B552-4CAD-A280-EADFB83EB0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8813279"/>
              </p:ext>
            </p:extLst>
          </p:nvPr>
        </p:nvGraphicFramePr>
        <p:xfrm>
          <a:off x="824339" y="3029068"/>
          <a:ext cx="11345845" cy="14301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9169">
                  <a:extLst>
                    <a:ext uri="{9D8B030D-6E8A-4147-A177-3AD203B41FA5}">
                      <a16:colId xmlns="" xmlns:a16="http://schemas.microsoft.com/office/drawing/2014/main" val="1150039330"/>
                    </a:ext>
                  </a:extLst>
                </a:gridCol>
                <a:gridCol w="2269169"/>
                <a:gridCol w="2269169">
                  <a:extLst>
                    <a:ext uri="{9D8B030D-6E8A-4147-A177-3AD203B41FA5}">
                      <a16:colId xmlns="" xmlns:a16="http://schemas.microsoft.com/office/drawing/2014/main" val="35520750"/>
                    </a:ext>
                  </a:extLst>
                </a:gridCol>
                <a:gridCol w="2269169"/>
                <a:gridCol w="2269169">
                  <a:extLst>
                    <a:ext uri="{9D8B030D-6E8A-4147-A177-3AD203B41FA5}">
                      <a16:colId xmlns="" xmlns:a16="http://schemas.microsoft.com/office/drawing/2014/main" val="905450934"/>
                    </a:ext>
                  </a:extLst>
                </a:gridCol>
              </a:tblGrid>
              <a:tr h="1430102">
                <a:tc>
                  <a:txBody>
                    <a:bodyPr/>
                    <a:lstStyle/>
                    <a:p>
                      <a:pPr indent="0"/>
                      <a:r>
                        <a:rPr lang="en-US" sz="140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A3. </a:t>
                      </a:r>
                      <a:r>
                        <a:rPr lang="th" sz="140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เพิ่มการเข้า</a:t>
                      </a:r>
                      <a:r>
                        <a:rPr lang="th-TH" sz="140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ถึงใน</a:t>
                      </a:r>
                      <a:r>
                        <a:rPr lang="th" sz="140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การ</a:t>
                      </a:r>
                      <a:r>
                        <a:rPr lang="en-US" sz="140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 </a:t>
                      </a:r>
                      <a:r>
                        <a:rPr lang="th" sz="140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บ</a:t>
                      </a:r>
                      <a:r>
                        <a:rPr lang="th-TH" sz="140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ำ</a:t>
                      </a:r>
                      <a:r>
                        <a:rPr lang="th" sz="140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บ</a:t>
                      </a:r>
                      <a:r>
                        <a:rPr lang="th-TH" sz="140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ั</a:t>
                      </a:r>
                      <a:r>
                        <a:rPr lang="th" sz="140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ด </a:t>
                      </a:r>
                      <a:r>
                        <a:rPr lang="th-TH" sz="1400" dirty="0" err="1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ฟื้</a:t>
                      </a:r>
                      <a:r>
                        <a:rPr lang="th" sz="140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นฟู</a:t>
                      </a:r>
                    </a:p>
                    <a:p>
                      <a:pPr indent="0"/>
                      <a:r>
                        <a:rPr lang="en-US" sz="140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 A4. </a:t>
                      </a:r>
                      <a:r>
                        <a:rPr lang="th" sz="140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เพ</a:t>
                      </a:r>
                      <a:r>
                        <a:rPr lang="th-TH" sz="1400" dirty="0" err="1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ิ่</a:t>
                      </a:r>
                      <a:r>
                        <a:rPr lang="th" sz="140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มการเข้า</a:t>
                      </a:r>
                      <a:r>
                        <a:rPr lang="th-TH" sz="140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ถึง</a:t>
                      </a:r>
                      <a:r>
                        <a:rPr lang="th" sz="140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การ</a:t>
                      </a:r>
                      <a:r>
                        <a:rPr lang="en-US" sz="140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 </a:t>
                      </a:r>
                      <a:r>
                        <a:rPr lang="th" sz="140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ลดอ้นตราย </a:t>
                      </a:r>
                      <a:endParaRPr lang="en-US" sz="1400" dirty="0" smtClean="0">
                        <a:solidFill>
                          <a:srgbClr val="00206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  <a:p>
                      <a:pPr indent="0"/>
                      <a:r>
                        <a:rPr lang="th" sz="140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จากยาเสพติด</a:t>
                      </a:r>
                    </a:p>
                    <a:p>
                      <a:pPr indent="0"/>
                      <a:r>
                        <a:rPr lang="en-US" sz="140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 A5. </a:t>
                      </a:r>
                      <a:r>
                        <a:rPr lang="th" sz="140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เพิ่มประสิทธิภาพการติดตาม และการกลับคีนสู</a:t>
                      </a:r>
                      <a:r>
                        <a:rPr lang="th-TH" sz="140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่</a:t>
                      </a:r>
                      <a:r>
                        <a:rPr lang="th" sz="140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ลังคมของผู้เสพยาเสพติด </a:t>
                      </a:r>
                      <a:endParaRPr lang="en-US" sz="1400" dirty="0" smtClean="0">
                        <a:solidFill>
                          <a:srgbClr val="00206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  <a:p>
                      <a:pPr indent="0"/>
                      <a:r>
                        <a:rPr lang="en-US" sz="140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 A6. </a:t>
                      </a:r>
                      <a:r>
                        <a:rPr lang="th-TH" sz="140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กำ</a:t>
                      </a:r>
                      <a:r>
                        <a:rPr lang="th" sz="140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กับดูแลมาตรฐาน</a:t>
                      </a:r>
                      <a:endParaRPr lang="th-TH" sz="1400" b="0" dirty="0" smtClean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A7. </a:t>
                      </a:r>
                      <a:r>
                        <a:rPr lang="th" sz="140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สร้างเสริม “การบำบัด</a:t>
                      </a:r>
                      <a:r>
                        <a:rPr lang="th-TH" sz="1400" dirty="0" err="1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ฟื้</a:t>
                      </a:r>
                      <a:r>
                        <a:rPr lang="th" sz="140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นฟูโดยใข้ </a:t>
                      </a:r>
                      <a:r>
                        <a:rPr lang="th-TH" sz="140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ชุ</a:t>
                      </a:r>
                      <a:r>
                        <a:rPr lang="th" sz="140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ม</a:t>
                      </a:r>
                      <a:r>
                        <a:rPr lang="th-TH" sz="140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ช</a:t>
                      </a:r>
                      <a:r>
                        <a:rPr lang="th" sz="140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นเป็น</a:t>
                      </a:r>
                      <a:r>
                        <a:rPr lang="th-TH" sz="140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ศูนย์</a:t>
                      </a:r>
                      <a:r>
                        <a:rPr lang="th" sz="140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กลาง” </a:t>
                      </a:r>
                      <a:r>
                        <a:rPr lang="en-US" sz="140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{</a:t>
                      </a:r>
                      <a:r>
                        <a:rPr lang="en-US" sz="1400" dirty="0" err="1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CBTx</a:t>
                      </a:r>
                      <a:r>
                        <a:rPr lang="en-US" sz="140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)</a:t>
                      </a:r>
                      <a:endParaRPr lang="th-TH" sz="1400" dirty="0" smtClean="0">
                        <a:solidFill>
                          <a:srgbClr val="002060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th-TH" sz="1400" dirty="0">
                        <a:solidFill>
                          <a:srgbClr val="002060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/>
                      <a:r>
                        <a:rPr lang="en-US" sz="140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A8. </a:t>
                      </a:r>
                      <a:r>
                        <a:rPr lang="th" sz="140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ประสิทธิภาพ และความเป็นมิตรฐานข้อมูล บำบัดยาเสพติดของ </a:t>
                      </a:r>
                      <a:r>
                        <a:rPr lang="en-US" sz="140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      </a:t>
                      </a:r>
                      <a:r>
                        <a:rPr lang="th" sz="140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ประเทศไทย</a:t>
                      </a:r>
                    </a:p>
                    <a:p>
                      <a:pPr indent="0"/>
                      <a:r>
                        <a:rPr lang="en-US" sz="140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 A9. </a:t>
                      </a:r>
                      <a:r>
                        <a:rPr lang="th-TH" sz="1400" dirty="0" err="1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ขย</a:t>
                      </a:r>
                      <a:r>
                        <a:rPr lang="th" sz="140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ายการส</a:t>
                      </a:r>
                      <a:r>
                        <a:rPr lang="th-TH" sz="1400" dirty="0" err="1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ี่</a:t>
                      </a:r>
                      <a:r>
                        <a:rPr lang="th" sz="140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อสารเจตคติ</a:t>
                      </a:r>
                      <a:r>
                        <a:rPr lang="en-US" sz="140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 </a:t>
                      </a:r>
                      <a:r>
                        <a:rPr lang="th" sz="140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ด้าน</a:t>
                      </a:r>
                      <a:r>
                        <a:rPr lang="th-TH" sz="140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ก</a:t>
                      </a:r>
                      <a:r>
                        <a:rPr lang="th" sz="140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ารบำบัดในวงกว้าง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th-TH" sz="1400" dirty="0">
                        <a:solidFill>
                          <a:srgbClr val="002060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69875" marR="0" lvl="0" indent="-269875" algn="l" defTabSz="914400" rtl="0" eaLnBrk="1" fontAlgn="auto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A</a:t>
                      </a:r>
                      <a:r>
                        <a:rPr lang="th" sz="140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10.</a:t>
                      </a:r>
                      <a:r>
                        <a:rPr lang="en-US" sz="140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 </a:t>
                      </a:r>
                      <a:r>
                        <a:rPr lang="th" sz="140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พัฒนากฎหมายให้เอื้อต่อการ</a:t>
                      </a:r>
                      <a:r>
                        <a:rPr lang="th-TH" sz="140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/>
                      </a:r>
                      <a:br>
                        <a:rPr lang="th-TH" sz="140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</a:br>
                      <a:r>
                        <a:rPr lang="th" sz="140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ควบค</a:t>
                      </a:r>
                      <a:r>
                        <a:rPr lang="th-TH" sz="1400" dirty="0" err="1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ุม</a:t>
                      </a:r>
                      <a:r>
                        <a:rPr lang="th" sz="140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การบำบัดรักษา </a:t>
                      </a:r>
                      <a:r>
                        <a:rPr lang="en-US" sz="140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/>
                      </a:r>
                      <a:br>
                        <a:rPr lang="en-US" sz="140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</a:br>
                      <a:r>
                        <a:rPr lang="th" sz="140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และ</a:t>
                      </a:r>
                      <a:r>
                        <a:rPr lang="th-TH" sz="140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ฟื้น</a:t>
                      </a:r>
                      <a:r>
                        <a:rPr lang="th" sz="140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ฟูยาเสพติด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th-TH" sz="140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69875" marR="0" lvl="0" indent="-269875" algn="l" defTabSz="914400" rtl="0" eaLnBrk="1" fontAlgn="auto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A11. </a:t>
                      </a:r>
                      <a:r>
                        <a:rPr lang="th" sz="140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เพิ่มกำลังคนและความ</a:t>
                      </a:r>
                      <a:r>
                        <a:rPr lang="th-TH" sz="140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เชี่ยวชาญ</a:t>
                      </a:r>
                      <a:r>
                        <a:rPr lang="en-US" sz="140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/>
                      </a:r>
                      <a:br>
                        <a:rPr lang="en-US" sz="140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</a:br>
                      <a:r>
                        <a:rPr lang="th" sz="140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ด้านยาเสพติด ที่เหมาะสม</a:t>
                      </a:r>
                      <a:endParaRPr lang="th-TH" sz="1400" dirty="0">
                        <a:solidFill>
                          <a:srgbClr val="002060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5698260"/>
                  </a:ext>
                </a:extLst>
              </a:tr>
            </a:tbl>
          </a:graphicData>
        </a:graphic>
      </p:graphicFrame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61D10DB0-538E-4292-9E18-3968FA568992}"/>
              </a:ext>
            </a:extLst>
          </p:cNvPr>
          <p:cNvSpPr/>
          <p:nvPr/>
        </p:nvSpPr>
        <p:spPr>
          <a:xfrm>
            <a:off x="25320" y="4459170"/>
            <a:ext cx="750626" cy="2398830"/>
          </a:xfrm>
          <a:prstGeom prst="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0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ระดับความสำเร็จ</a:t>
            </a:r>
          </a:p>
        </p:txBody>
      </p:sp>
      <p:sp>
        <p:nvSpPr>
          <p:cNvPr id="19" name="สี่เหลี่ยมมุมมน 6">
            <a:extLst>
              <a:ext uri="{FF2B5EF4-FFF2-40B4-BE49-F238E27FC236}">
                <a16:creationId xmlns="" xmlns:a16="http://schemas.microsoft.com/office/drawing/2014/main" id="{F227DE31-B091-4932-8906-F222579DC0A1}"/>
              </a:ext>
            </a:extLst>
          </p:cNvPr>
          <p:cNvSpPr/>
          <p:nvPr/>
        </p:nvSpPr>
        <p:spPr>
          <a:xfrm>
            <a:off x="775946" y="1302657"/>
            <a:ext cx="11347057" cy="74731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base"/>
            <a:r>
              <a:rPr lang="en-US" sz="1400" b="1" dirty="0" smtClean="0">
                <a:solidFill>
                  <a:srgbClr val="002060"/>
                </a:solidFill>
                <a:latin typeface="TH SarabunPSK" pitchFamily="34" charset="-34"/>
                <a:cs typeface="TH SarabunPSK" pitchFamily="34" charset="-34"/>
              </a:rPr>
              <a:t> 1</a:t>
            </a:r>
            <a:r>
              <a:rPr lang="en-US" sz="1400" b="1" dirty="0" smtClean="0">
                <a:solidFill>
                  <a:srgbClr val="002060"/>
                </a:solidFill>
                <a:latin typeface="TH SarabunPSK" pitchFamily="34" charset="-34"/>
                <a:cs typeface="TH SarabunPSK" pitchFamily="34" charset="-34"/>
              </a:rPr>
              <a:t>. </a:t>
            </a:r>
            <a:r>
              <a:rPr lang="th-TH" sz="1400" b="1" dirty="0" smtClean="0">
                <a:solidFill>
                  <a:srgbClr val="002060"/>
                </a:solidFill>
                <a:latin typeface="TH SarabunPSK" pitchFamily="34" charset="-34"/>
                <a:cs typeface="TH SarabunPSK" pitchFamily="34" charset="-34"/>
              </a:rPr>
              <a:t>ประชากรไทยช่วงอายุ 15 - 55 ปีที่เป็นผู้ใช้</a:t>
            </a:r>
            <a:r>
              <a:rPr lang="th-TH" sz="1400" b="1" dirty="0" err="1" smtClean="0">
                <a:solidFill>
                  <a:srgbClr val="002060"/>
                </a:solidFill>
                <a:latin typeface="TH SarabunPSK" pitchFamily="34" charset="-34"/>
                <a:cs typeface="TH SarabunPSK" pitchFamily="34" charset="-34"/>
              </a:rPr>
              <a:t>ยาเสพติด</a:t>
            </a:r>
            <a:r>
              <a:rPr lang="th-TH" sz="1400" b="1" dirty="0" smtClean="0">
                <a:solidFill>
                  <a:srgbClr val="002060"/>
                </a:solidFill>
                <a:latin typeface="TH SarabunPSK" pitchFamily="34" charset="-34"/>
                <a:cs typeface="TH SarabunPSK" pitchFamily="34" charset="-34"/>
              </a:rPr>
              <a:t>ประมาณ 1.4 ล้านคน </a:t>
            </a:r>
          </a:p>
          <a:p>
            <a:pPr fontAlgn="base"/>
            <a:r>
              <a:rPr lang="en-US" sz="1400" b="1" dirty="0" smtClean="0">
                <a:solidFill>
                  <a:srgbClr val="002060"/>
                </a:solidFill>
                <a:latin typeface="TH SarabunPSK" pitchFamily="34" charset="-34"/>
                <a:cs typeface="TH SarabunPSK" pitchFamily="34" charset="-34"/>
              </a:rPr>
              <a:t> 2. </a:t>
            </a:r>
            <a:r>
              <a:rPr lang="th-TH" sz="1400" b="1" dirty="0" smtClean="0">
                <a:solidFill>
                  <a:srgbClr val="002060"/>
                </a:solidFill>
                <a:latin typeface="TH SarabunPSK" pitchFamily="34" charset="-34"/>
                <a:cs typeface="TH SarabunPSK" pitchFamily="34" charset="-34"/>
              </a:rPr>
              <a:t>ทรัพยากรในการบำบัดฟื้นฟูไม่เพียงพอในการรองรับและ ขาดการมีส่วนร่วมของภาคีเครือข่าย </a:t>
            </a:r>
          </a:p>
          <a:p>
            <a:pPr fontAlgn="base"/>
            <a:r>
              <a:rPr lang="en-US" sz="1400" b="1" dirty="0" smtClean="0">
                <a:solidFill>
                  <a:srgbClr val="002060"/>
                </a:solidFill>
                <a:latin typeface="TH SarabunPSK" pitchFamily="34" charset="-34"/>
                <a:cs typeface="TH SarabunPSK" pitchFamily="34" charset="-34"/>
              </a:rPr>
              <a:t> 3. </a:t>
            </a:r>
            <a:r>
              <a:rPr lang="th-TH" sz="1400" b="1" dirty="0" smtClean="0">
                <a:solidFill>
                  <a:srgbClr val="002060"/>
                </a:solidFill>
                <a:latin typeface="TH SarabunPSK" pitchFamily="34" charset="-34"/>
                <a:cs typeface="TH SarabunPSK" pitchFamily="34" charset="-34"/>
              </a:rPr>
              <a:t>ขาดกลไกที่มีประสิทธิภาพในการนำผู้เสพกลับสู่สังคม 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6839D2CE-D3D9-4EAE-AB86-6FD5B836EEAE}"/>
              </a:ext>
            </a:extLst>
          </p:cNvPr>
          <p:cNvSpPr/>
          <p:nvPr/>
        </p:nvSpPr>
        <p:spPr>
          <a:xfrm>
            <a:off x="49488" y="2049970"/>
            <a:ext cx="684262" cy="5921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ยุทธศาสตร์/</a:t>
            </a:r>
            <a:r>
              <a:rPr lang="en-US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/>
            </a:r>
            <a:br>
              <a:rPr lang="en-US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r>
              <a:rPr lang="th-TH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มาตการ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="" xmlns:a16="http://schemas.microsoft.com/office/drawing/2014/main" id="{6839D2CE-D3D9-4EAE-AB86-6FD5B836EEAE}"/>
              </a:ext>
            </a:extLst>
          </p:cNvPr>
          <p:cNvSpPr/>
          <p:nvPr/>
        </p:nvSpPr>
        <p:spPr>
          <a:xfrm>
            <a:off x="83932" y="714246"/>
            <a:ext cx="672476" cy="62662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1200" b="1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="" xmlns:a16="http://schemas.microsoft.com/office/drawing/2014/main" id="{A2CF3868-BE39-488C-AE46-81B4A6D4041C}"/>
              </a:ext>
            </a:extLst>
          </p:cNvPr>
          <p:cNvSpPr/>
          <p:nvPr/>
        </p:nvSpPr>
        <p:spPr>
          <a:xfrm rot="696833">
            <a:off x="9926164" y="226662"/>
            <a:ext cx="1322426" cy="39415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sz="16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แผนงานที่</a:t>
            </a:r>
            <a:r>
              <a:rPr lang="en-US" sz="16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………</a:t>
            </a:r>
            <a:endParaRPr lang="th-TH" sz="1600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03682" y="1070057"/>
            <a:ext cx="4780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1200" dirty="0"/>
              <a:t>ตัวชี้วัด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32821" y="817945"/>
            <a:ext cx="6431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1200" dirty="0"/>
              <a:t>เป้าหมาย</a:t>
            </a:r>
            <a:r>
              <a:rPr lang="en-US" sz="1200" dirty="0"/>
              <a:t>/</a:t>
            </a:r>
            <a:endParaRPr lang="th-TH" sz="1200" dirty="0"/>
          </a:p>
        </p:txBody>
      </p:sp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175DBACA-A9ED-4B06-A8CB-1840A9875633}"/>
              </a:ext>
            </a:extLst>
          </p:cNvPr>
          <p:cNvSpPr/>
          <p:nvPr/>
        </p:nvSpPr>
        <p:spPr>
          <a:xfrm>
            <a:off x="0" y="136671"/>
            <a:ext cx="42351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1600" b="1" dirty="0">
                <a:solidFill>
                  <a:schemeClr val="accent5">
                    <a:lumMod val="50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หน่วยงาน</a:t>
            </a:r>
            <a:r>
              <a:rPr lang="th-TH" sz="1600" b="1" dirty="0" smtClean="0">
                <a:solidFill>
                  <a:schemeClr val="accent5">
                    <a:lumMod val="50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หลัก</a:t>
            </a:r>
            <a:r>
              <a:rPr lang="en-US" sz="1600" b="1" dirty="0">
                <a:solidFill>
                  <a:schemeClr val="accent5">
                    <a:lumMod val="50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:</a:t>
            </a:r>
            <a:endParaRPr lang="th-TH" sz="1600" b="1" dirty="0">
              <a:solidFill>
                <a:schemeClr val="accent5">
                  <a:lumMod val="50000"/>
                </a:schemeClr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r>
              <a:rPr lang="th-TH" sz="1600" b="1" dirty="0">
                <a:solidFill>
                  <a:schemeClr val="accent5">
                    <a:lumMod val="50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หน่วยงานร่วม</a:t>
            </a:r>
            <a:r>
              <a:rPr lang="en-US" sz="1600" b="1" dirty="0" smtClean="0">
                <a:solidFill>
                  <a:schemeClr val="accent5">
                    <a:lumMod val="50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:</a:t>
            </a:r>
            <a:endParaRPr lang="th-TH" sz="1600" b="1" dirty="0">
              <a:solidFill>
                <a:schemeClr val="accent5">
                  <a:lumMod val="50000"/>
                </a:schemeClr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75763" y="837127"/>
            <a:ext cx="95561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itchFamily="34" charset="-34"/>
                <a:cs typeface="TH SarabunPSK" pitchFamily="34" charset="-34"/>
              </a:rPr>
              <a:t>ผู้ใช้  ผู้เสพ ผู้ติด</a:t>
            </a:r>
            <a:r>
              <a:rPr lang="th-TH" sz="16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itchFamily="34" charset="-34"/>
                <a:cs typeface="TH SarabunPSK" pitchFamily="34" charset="-34"/>
              </a:rPr>
              <a:t>ยาเสพติด</a:t>
            </a:r>
            <a:r>
              <a:rPr lang="th-TH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itchFamily="34" charset="-34"/>
                <a:cs typeface="TH SarabunPSK" pitchFamily="34" charset="-34"/>
              </a:rPr>
              <a:t>ได้รับการบำบัดฟื้นฟู  ลดอันตรายจาก</a:t>
            </a:r>
            <a:r>
              <a:rPr lang="th-TH" sz="16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itchFamily="34" charset="-34"/>
                <a:cs typeface="TH SarabunPSK" pitchFamily="34" charset="-34"/>
              </a:rPr>
              <a:t>ยาเสพติด</a:t>
            </a:r>
            <a:r>
              <a:rPr lang="th-TH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itchFamily="34" charset="-34"/>
                <a:cs typeface="TH SarabunPSK" pitchFamily="34" charset="-34"/>
              </a:rPr>
              <a:t>และติดตามดูแลช่วยเหลือตามมาตรฐาน</a:t>
            </a:r>
            <a:endParaRPr lang="th-TH" sz="1600" dirty="0"/>
          </a:p>
        </p:txBody>
      </p:sp>
    </p:spTree>
    <p:extLst>
      <p:ext uri="{BB962C8B-B14F-4D97-AF65-F5344CB8AC3E}">
        <p14:creationId xmlns:p14="http://schemas.microsoft.com/office/powerpoint/2010/main" val="4223102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Isosceles Triangle 11">
            <a:extLst>
              <a:ext uri="{FF2B5EF4-FFF2-40B4-BE49-F238E27FC236}">
                <a16:creationId xmlns="" xmlns:a16="http://schemas.microsoft.com/office/drawing/2014/main" id="{98177007-73D2-4EEA-A5BC-904FBD8E5947}"/>
              </a:ext>
            </a:extLst>
          </p:cNvPr>
          <p:cNvSpPr/>
          <p:nvPr/>
        </p:nvSpPr>
        <p:spPr>
          <a:xfrm>
            <a:off x="1041147" y="-10505"/>
            <a:ext cx="11110519" cy="749356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100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>
              <a:spcBef>
                <a:spcPct val="0"/>
              </a:spcBef>
            </a:pPr>
            <a:r>
              <a:rPr lang="th-TH" altLang="th-TH" sz="1400" b="1" dirty="0" smtClean="0">
                <a:solidFill>
                  <a:srgbClr val="002060"/>
                </a:solidFill>
                <a:latin typeface="TH SarabunPSK" pitchFamily="34" charset="-34"/>
                <a:cs typeface="TH SarabunPSK" pitchFamily="34" charset="-34"/>
              </a:rPr>
              <a:t>                 แผนงาน </a:t>
            </a:r>
            <a:r>
              <a:rPr lang="th-TH" altLang="th-TH" sz="1400" b="1" dirty="0">
                <a:solidFill>
                  <a:srgbClr val="002060"/>
                </a:solidFill>
                <a:latin typeface="TH SarabunPSK" pitchFamily="34" charset="-34"/>
                <a:cs typeface="TH SarabunPSK" pitchFamily="34" charset="-34"/>
              </a:rPr>
              <a:t>: </a:t>
            </a:r>
            <a:r>
              <a:rPr lang="th-TH" sz="1400" dirty="0" err="1">
                <a:solidFill>
                  <a:srgbClr val="002060"/>
                </a:solidFill>
              </a:rPr>
              <a:t>บูรณา</a:t>
            </a:r>
            <a:r>
              <a:rPr lang="th-TH" sz="1400" dirty="0">
                <a:solidFill>
                  <a:srgbClr val="002060"/>
                </a:solidFill>
              </a:rPr>
              <a:t>การป้องกัน ปราบปราม และบำบัดรักษา</a:t>
            </a:r>
            <a:r>
              <a:rPr lang="th-TH" sz="1400" dirty="0" err="1">
                <a:solidFill>
                  <a:srgbClr val="002060"/>
                </a:solidFill>
              </a:rPr>
              <a:t>ยาเสพติด</a:t>
            </a:r>
            <a:r>
              <a:rPr lang="en-US" sz="1400" dirty="0">
                <a:solidFill>
                  <a:srgbClr val="002060"/>
                </a:solidFill>
              </a:rPr>
              <a:t> </a:t>
            </a:r>
            <a:endParaRPr lang="th-TH" altLang="th-TH" sz="1400" b="1" dirty="0">
              <a:solidFill>
                <a:srgbClr val="002060"/>
              </a:solidFill>
              <a:latin typeface="TH SarabunPSK" pitchFamily="34" charset="-34"/>
              <a:cs typeface="TH SarabunPSK" pitchFamily="34" charset="-34"/>
            </a:endParaRPr>
          </a:p>
          <a:p>
            <a:pPr>
              <a:spcBef>
                <a:spcPct val="0"/>
              </a:spcBef>
            </a:pPr>
            <a:r>
              <a:rPr lang="th-TH" altLang="th-TH" sz="1400" b="1" dirty="0">
                <a:solidFill>
                  <a:srgbClr val="002060"/>
                </a:solidFill>
                <a:latin typeface="TH SarabunPSK" pitchFamily="34" charset="-34"/>
                <a:cs typeface="TH SarabunPSK" pitchFamily="34" charset="-34"/>
              </a:rPr>
              <a:t>โครงการ : </a:t>
            </a:r>
            <a:r>
              <a:rPr lang="th-TH" sz="1400" dirty="0">
                <a:solidFill>
                  <a:srgbClr val="002060"/>
                </a:solidFill>
              </a:rPr>
              <a:t>ลดปัจจัยเสี่ยงทางสุขภาพด้าน</a:t>
            </a:r>
            <a:r>
              <a:rPr lang="th-TH" sz="1400" dirty="0" err="1">
                <a:solidFill>
                  <a:srgbClr val="002060"/>
                </a:solidFill>
              </a:rPr>
              <a:t>ยาเสพติด</a:t>
            </a:r>
            <a:r>
              <a:rPr lang="th-TH" sz="1400" dirty="0">
                <a:solidFill>
                  <a:srgbClr val="002060"/>
                </a:solidFill>
              </a:rPr>
              <a:t> แบบ</a:t>
            </a:r>
            <a:r>
              <a:rPr lang="th-TH" sz="1400" dirty="0" err="1">
                <a:solidFill>
                  <a:srgbClr val="002060"/>
                </a:solidFill>
              </a:rPr>
              <a:t>บูรณา</a:t>
            </a:r>
            <a:r>
              <a:rPr lang="th-TH" sz="1400" dirty="0">
                <a:solidFill>
                  <a:srgbClr val="002060"/>
                </a:solidFill>
              </a:rPr>
              <a:t>การ</a:t>
            </a:r>
            <a:r>
              <a:rPr lang="en-US" sz="1400" dirty="0">
                <a:solidFill>
                  <a:srgbClr val="002060"/>
                </a:solidFill>
              </a:rPr>
              <a:t>  </a:t>
            </a:r>
            <a:r>
              <a:rPr lang="th-TH" sz="1400" dirty="0">
                <a:solidFill>
                  <a:srgbClr val="002060"/>
                </a:solidFill>
              </a:rPr>
              <a:t>เขตสุขภาพที่</a:t>
            </a:r>
            <a:r>
              <a:rPr lang="en-US" sz="1400" dirty="0">
                <a:solidFill>
                  <a:srgbClr val="002060"/>
                </a:solidFill>
              </a:rPr>
              <a:t> 8</a:t>
            </a:r>
            <a:endParaRPr lang="th-TH" sz="1400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14" name="สี่เหลี่ยมมุมมน 6">
            <a:extLst>
              <a:ext uri="{FF2B5EF4-FFF2-40B4-BE49-F238E27FC236}">
                <a16:creationId xmlns="" xmlns:a16="http://schemas.microsoft.com/office/drawing/2014/main" id="{F227DE31-B091-4932-8906-F222579DC0A1}"/>
              </a:ext>
            </a:extLst>
          </p:cNvPr>
          <p:cNvSpPr/>
          <p:nvPr/>
        </p:nvSpPr>
        <p:spPr>
          <a:xfrm>
            <a:off x="797045" y="791562"/>
            <a:ext cx="11373139" cy="48807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1400" b="1" dirty="0" smtClean="0">
                <a:solidFill>
                  <a:schemeClr val="accent2">
                    <a:lumMod val="7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h-TH" sz="1400" b="1" dirty="0" smtClean="0">
              <a:solidFill>
                <a:schemeClr val="accent2">
                  <a:lumMod val="75000"/>
                </a:schemeClr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fontAlgn="auto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th-TH" sz="16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endParaRPr lang="en-US" sz="1600" b="1" dirty="0" smtClean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endParaRPr lang="th-TH" sz="1400" b="1" dirty="0">
              <a:solidFill>
                <a:schemeClr val="accent2">
                  <a:lumMod val="75000"/>
                </a:schemeClr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graphicFrame>
        <p:nvGraphicFramePr>
          <p:cNvPr id="22" name="Table 21">
            <a:extLst>
              <a:ext uri="{FF2B5EF4-FFF2-40B4-BE49-F238E27FC236}">
                <a16:creationId xmlns="" xmlns:a16="http://schemas.microsoft.com/office/drawing/2014/main" id="{56404727-B552-4CAD-A280-EADFB83EB0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3673992"/>
              </p:ext>
            </p:extLst>
          </p:nvPr>
        </p:nvGraphicFramePr>
        <p:xfrm>
          <a:off x="777203" y="2071172"/>
          <a:ext cx="11414797" cy="792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14797"/>
              </a:tblGrid>
              <a:tr h="581876"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Strategy 1 </a:t>
                      </a:r>
                      <a:r>
                        <a:rPr lang="th-TH" sz="14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th-TH" sz="1800" b="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ส่งเสริมป้องกันไม่เสพ</a:t>
                      </a:r>
                      <a:r>
                        <a:rPr lang="th-TH" sz="1800" b="0" dirty="0" err="1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ยาเสพติด</a:t>
                      </a:r>
                      <a:endParaRPr lang="th-TH" sz="1800" b="0" dirty="0" smtClean="0">
                        <a:solidFill>
                          <a:srgbClr val="00206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th-TH" sz="1400" dirty="0" smtClean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th-TH" sz="140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5698260"/>
                  </a:ext>
                </a:extLst>
              </a:tr>
            </a:tbl>
          </a:graphicData>
        </a:graphic>
      </p:graphicFrame>
      <p:graphicFrame>
        <p:nvGraphicFramePr>
          <p:cNvPr id="24" name="Table 23">
            <a:extLst>
              <a:ext uri="{FF2B5EF4-FFF2-40B4-BE49-F238E27FC236}">
                <a16:creationId xmlns="" xmlns:a16="http://schemas.microsoft.com/office/drawing/2014/main" id="{9FC58EF3-619F-431B-8A99-44F12DBDC3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6398904"/>
              </p:ext>
            </p:extLst>
          </p:nvPr>
        </p:nvGraphicFramePr>
        <p:xfrm>
          <a:off x="797045" y="4463956"/>
          <a:ext cx="11325959" cy="23940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1490">
                  <a:extLst>
                    <a:ext uri="{9D8B030D-6E8A-4147-A177-3AD203B41FA5}">
                      <a16:colId xmlns="" xmlns:a16="http://schemas.microsoft.com/office/drawing/2014/main" val="1150039330"/>
                    </a:ext>
                  </a:extLst>
                </a:gridCol>
                <a:gridCol w="3107116">
                  <a:extLst>
                    <a:ext uri="{9D8B030D-6E8A-4147-A177-3AD203B41FA5}">
                      <a16:colId xmlns="" xmlns:a16="http://schemas.microsoft.com/office/drawing/2014/main" val="35520750"/>
                    </a:ext>
                  </a:extLst>
                </a:gridCol>
                <a:gridCol w="2936383">
                  <a:extLst>
                    <a:ext uri="{9D8B030D-6E8A-4147-A177-3AD203B41FA5}">
                      <a16:colId xmlns="" xmlns:a16="http://schemas.microsoft.com/office/drawing/2014/main" val="905450934"/>
                    </a:ext>
                  </a:extLst>
                </a:gridCol>
                <a:gridCol w="2450970">
                  <a:extLst>
                    <a:ext uri="{9D8B030D-6E8A-4147-A177-3AD203B41FA5}">
                      <a16:colId xmlns="" xmlns:a16="http://schemas.microsoft.com/office/drawing/2014/main" val="2588709083"/>
                    </a:ext>
                  </a:extLst>
                </a:gridCol>
              </a:tblGrid>
              <a:tr h="2394044">
                <a:tc>
                  <a:txBody>
                    <a:bodyPr/>
                    <a:lstStyle/>
                    <a:p>
                      <a:r>
                        <a:rPr lang="th-TH" sz="1800" b="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- มีแนวทางการดำเนินงาน “การบำบัดฟื้นฟูโดยใช้ชุมชนเป็นศูนย์กลาง” (</a:t>
                      </a:r>
                      <a:r>
                        <a:rPr lang="en-US" sz="1800" b="0" dirty="0" err="1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CBTx</a:t>
                      </a:r>
                      <a:r>
                        <a:rPr lang="en-US" sz="1800" b="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)</a:t>
                      </a:r>
                    </a:p>
                    <a:p>
                      <a:r>
                        <a:rPr lang="th-TH" sz="1800" b="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- ส่งเสริมการใช้  </a:t>
                      </a:r>
                      <a:r>
                        <a:rPr lang="en-US" sz="1800" b="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Application </a:t>
                      </a:r>
                      <a:r>
                        <a:rPr lang="th-TH" sz="1800" b="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ส่งเสริมป้องกันและเพิ่มการเข้าถึงการบำบัดฟื้นฟู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h-TH" sz="1800" b="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- ร้อยละ 100 อำเภอมีการดำเนินโครงการ </a:t>
                      </a:r>
                      <a:r>
                        <a:rPr lang="en-US" sz="1800" b="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/>
                      </a:r>
                      <a:br>
                        <a:rPr lang="en-US" sz="1800" b="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</a:br>
                      <a:r>
                        <a:rPr lang="en-US" sz="1800" b="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TO BE NUMBER ONE </a:t>
                      </a:r>
                      <a:br>
                        <a:rPr lang="en-US" sz="1800" b="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</a:br>
                      <a:endParaRPr lang="th-TH" sz="1800" b="0" dirty="0" smtClean="0">
                        <a:solidFill>
                          <a:srgbClr val="00206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0" dirty="0" smtClean="0">
                        <a:solidFill>
                          <a:srgbClr val="002060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h-TH" sz="1800" b="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- ร้อยละ 100 อำเภอมีการดำเนินโครงการ </a:t>
                      </a:r>
                      <a:r>
                        <a:rPr lang="en-US" sz="1800" b="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/>
                      </a:r>
                      <a:br>
                        <a:rPr lang="en-US" sz="1800" b="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</a:br>
                      <a:r>
                        <a:rPr lang="en-US" sz="1800" b="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TO BE NUMBER ONE </a:t>
                      </a:r>
                      <a:r>
                        <a:rPr lang="th-TH" sz="1800" b="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 อย่างต่อเนื่อง</a:t>
                      </a:r>
                      <a:endParaRPr lang="en-US" sz="1800" b="0" dirty="0" smtClean="0">
                        <a:solidFill>
                          <a:srgbClr val="002060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h-TH" sz="1800" b="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- ร้อยละ 20 ของผู้ติด</a:t>
                      </a:r>
                      <a:r>
                        <a:rPr lang="th-TH" sz="1800" b="0" dirty="0" err="1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ยาเสพติด</a:t>
                      </a:r>
                      <a:r>
                        <a:rPr lang="th-TH" sz="1800" b="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ที่บำบัดครบของแต่ละระบบและได้รับการติดตามดูแลต่อเนื่อง 1 ปี</a:t>
                      </a:r>
                    </a:p>
                    <a:p>
                      <a:r>
                        <a:rPr lang="th-TH" sz="1800" b="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- ร้อยละ 40 ของผู้ใช้ผู้เสพที่บำบัดครบตามเกณฑ์ที่กำหนดของแต่ละระบบหยุดเสพต่อเนื่องหลังจำหน่ายจากการบำบัด 3 เดือน</a:t>
                      </a:r>
                      <a:endParaRPr lang="th-TH" sz="1800" b="0" dirty="0">
                        <a:solidFill>
                          <a:srgbClr val="002060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5698260"/>
                  </a:ext>
                </a:extLst>
              </a:tr>
            </a:tbl>
          </a:graphicData>
        </a:graphic>
      </p:graphicFrame>
      <p:sp>
        <p:nvSpPr>
          <p:cNvPr id="25" name="Rectangle 24">
            <a:extLst>
              <a:ext uri="{FF2B5EF4-FFF2-40B4-BE49-F238E27FC236}">
                <a16:creationId xmlns="" xmlns:a16="http://schemas.microsoft.com/office/drawing/2014/main" id="{A2CF3868-BE39-488C-AE46-81B4A6D4041C}"/>
              </a:ext>
            </a:extLst>
          </p:cNvPr>
          <p:cNvSpPr/>
          <p:nvPr/>
        </p:nvSpPr>
        <p:spPr>
          <a:xfrm rot="696833">
            <a:off x="8864720" y="23465"/>
            <a:ext cx="986971" cy="58057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smtClean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algn="ctr"/>
            <a:r>
              <a:rPr lang="en-US" sz="16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Excellence</a:t>
            </a:r>
            <a:endParaRPr lang="th-TH" sz="1600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="" xmlns:a16="http://schemas.microsoft.com/office/drawing/2014/main" id="{6839D2CE-D3D9-4EAE-AB86-6FD5B836EEAE}"/>
              </a:ext>
            </a:extLst>
          </p:cNvPr>
          <p:cNvSpPr/>
          <p:nvPr/>
        </p:nvSpPr>
        <p:spPr>
          <a:xfrm>
            <a:off x="64394" y="1332135"/>
            <a:ext cx="672476" cy="71783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สถานการณ์</a:t>
            </a:r>
            <a:r>
              <a:rPr lang="en-US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/</a:t>
            </a:r>
            <a:r>
              <a:rPr lang="th-TH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ข้อมูลพื้นฐาน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="" xmlns:a16="http://schemas.microsoft.com/office/drawing/2014/main" id="{61D10DB0-538E-4292-9E18-3968FA568992}"/>
              </a:ext>
            </a:extLst>
          </p:cNvPr>
          <p:cNvSpPr/>
          <p:nvPr/>
        </p:nvSpPr>
        <p:spPr>
          <a:xfrm>
            <a:off x="38966" y="2615958"/>
            <a:ext cx="723331" cy="1794798"/>
          </a:xfrm>
          <a:prstGeom prst="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14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กิจกรรมหลัก</a:t>
            </a:r>
          </a:p>
        </p:txBody>
      </p:sp>
      <p:graphicFrame>
        <p:nvGraphicFramePr>
          <p:cNvPr id="16" name="Table 15">
            <a:extLst>
              <a:ext uri="{FF2B5EF4-FFF2-40B4-BE49-F238E27FC236}">
                <a16:creationId xmlns="" xmlns:a16="http://schemas.microsoft.com/office/drawing/2014/main" id="{56404727-B552-4CAD-A280-EADFB83EB0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2623705"/>
              </p:ext>
            </p:extLst>
          </p:nvPr>
        </p:nvGraphicFramePr>
        <p:xfrm>
          <a:off x="797045" y="2652301"/>
          <a:ext cx="11394955" cy="17738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94955"/>
              </a:tblGrid>
              <a:tr h="1773811">
                <a:tc>
                  <a:txBody>
                    <a:bodyPr/>
                    <a:lstStyle/>
                    <a:p>
                      <a:pPr indent="0"/>
                      <a:r>
                        <a:rPr lang="en-US" sz="1800" b="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A1. </a:t>
                      </a:r>
                      <a:r>
                        <a:rPr lang="th" sz="1800" b="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เสริมสร้างความตระหนัก</a:t>
                      </a:r>
                      <a:r>
                        <a:rPr lang="th-TH" sz="1800" b="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 </a:t>
                      </a:r>
                      <a:r>
                        <a:rPr lang="en-US" sz="1800" b="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  </a:t>
                      </a:r>
                      <a:r>
                        <a:rPr lang="th" sz="1800" b="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และภูม</a:t>
                      </a:r>
                      <a:r>
                        <a:rPr lang="th-TH" sz="1800" b="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ิ</a:t>
                      </a:r>
                      <a:r>
                        <a:rPr lang="th" sz="1800" b="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คุ้มก</a:t>
                      </a:r>
                      <a:r>
                        <a:rPr lang="th-TH" sz="1800" b="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ั</a:t>
                      </a:r>
                      <a:r>
                        <a:rPr lang="th" sz="1800" b="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นยาเสพติด ในทุกกล</a:t>
                      </a:r>
                      <a:r>
                        <a:rPr lang="th-TH" sz="1800" b="0" dirty="0" err="1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ุ่</a:t>
                      </a:r>
                      <a:r>
                        <a:rPr lang="th" sz="1800" b="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ม</a:t>
                      </a:r>
                      <a:r>
                        <a:rPr lang="th-TH" sz="1800" b="0" dirty="0" err="1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วั</a:t>
                      </a:r>
                      <a:r>
                        <a:rPr lang="th" sz="1800" b="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ย </a:t>
                      </a:r>
                      <a:endParaRPr lang="en-US" sz="1800" b="0" dirty="0" smtClean="0">
                        <a:solidFill>
                          <a:srgbClr val="00206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  <a:p>
                      <a:pPr indent="0"/>
                      <a:r>
                        <a:rPr lang="en-US" sz="1800" b="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A</a:t>
                      </a:r>
                      <a:r>
                        <a:rPr lang="th" sz="1800" b="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2. ดำเน</a:t>
                      </a:r>
                      <a:r>
                        <a:rPr lang="th-TH" sz="1800" b="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ิ</a:t>
                      </a:r>
                      <a:r>
                        <a:rPr lang="th" sz="1800" b="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นงานโครงการ </a:t>
                      </a:r>
                      <a:r>
                        <a:rPr lang="en-US" sz="1800" b="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 TO BE NUMBER ONE  </a:t>
                      </a:r>
                      <a:r>
                        <a:rPr lang="th" sz="1800" b="0" dirty="0" smtClean="0">
                          <a:solidFill>
                            <a:srgbClr val="00206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อย่างจริงจังต่อเนื่อง</a:t>
                      </a:r>
                      <a:endParaRPr lang="th-TH" sz="1800" b="0" dirty="0">
                        <a:solidFill>
                          <a:srgbClr val="002060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5698260"/>
                  </a:ext>
                </a:extLst>
              </a:tr>
            </a:tbl>
          </a:graphicData>
        </a:graphic>
      </p:graphicFrame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61D10DB0-538E-4292-9E18-3968FA568992}"/>
              </a:ext>
            </a:extLst>
          </p:cNvPr>
          <p:cNvSpPr/>
          <p:nvPr/>
        </p:nvSpPr>
        <p:spPr>
          <a:xfrm>
            <a:off x="25320" y="4459170"/>
            <a:ext cx="750626" cy="2398830"/>
          </a:xfrm>
          <a:prstGeom prst="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ระดับความสำเร็จ</a:t>
            </a:r>
          </a:p>
        </p:txBody>
      </p:sp>
      <p:sp>
        <p:nvSpPr>
          <p:cNvPr id="19" name="สี่เหลี่ยมมุมมน 6">
            <a:extLst>
              <a:ext uri="{FF2B5EF4-FFF2-40B4-BE49-F238E27FC236}">
                <a16:creationId xmlns="" xmlns:a16="http://schemas.microsoft.com/office/drawing/2014/main" id="{F227DE31-B091-4932-8906-F222579DC0A1}"/>
              </a:ext>
            </a:extLst>
          </p:cNvPr>
          <p:cNvSpPr/>
          <p:nvPr/>
        </p:nvSpPr>
        <p:spPr>
          <a:xfrm>
            <a:off x="797045" y="1347056"/>
            <a:ext cx="11347057" cy="76242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base"/>
            <a:r>
              <a:rPr lang="en-US" sz="1600" dirty="0" smtClean="0">
                <a:solidFill>
                  <a:srgbClr val="002060"/>
                </a:solidFill>
                <a:latin typeface="TH SarabunPSK" pitchFamily="34" charset="-34"/>
                <a:cs typeface="TH SarabunPSK" pitchFamily="34" charset="-34"/>
              </a:rPr>
              <a:t>1. </a:t>
            </a:r>
            <a:r>
              <a:rPr lang="th-TH" sz="1600" dirty="0" smtClean="0">
                <a:solidFill>
                  <a:srgbClr val="002060"/>
                </a:solidFill>
                <a:latin typeface="TH SarabunPSK" pitchFamily="34" charset="-34"/>
                <a:cs typeface="TH SarabunPSK" pitchFamily="34" charset="-34"/>
              </a:rPr>
              <a:t>ประชากรไทยช่วงอายุ 15 - 55 ปีที่เป็นผู้ใช้</a:t>
            </a:r>
            <a:r>
              <a:rPr lang="th-TH" sz="1600" dirty="0" err="1" smtClean="0">
                <a:solidFill>
                  <a:srgbClr val="002060"/>
                </a:solidFill>
                <a:latin typeface="TH SarabunPSK" pitchFamily="34" charset="-34"/>
                <a:cs typeface="TH SarabunPSK" pitchFamily="34" charset="-34"/>
              </a:rPr>
              <a:t>ยาเสพติด</a:t>
            </a:r>
            <a:r>
              <a:rPr lang="th-TH" sz="1600" dirty="0" smtClean="0">
                <a:solidFill>
                  <a:srgbClr val="002060"/>
                </a:solidFill>
                <a:latin typeface="TH SarabunPSK" pitchFamily="34" charset="-34"/>
                <a:cs typeface="TH SarabunPSK" pitchFamily="34" charset="-34"/>
              </a:rPr>
              <a:t>ประมาณ 1.4 ล้านคน </a:t>
            </a:r>
          </a:p>
          <a:p>
            <a:pPr fontAlgn="base"/>
            <a:r>
              <a:rPr lang="en-US" sz="1600" dirty="0" smtClean="0">
                <a:solidFill>
                  <a:srgbClr val="002060"/>
                </a:solidFill>
                <a:latin typeface="TH SarabunPSK" pitchFamily="34" charset="-34"/>
                <a:cs typeface="TH SarabunPSK" pitchFamily="34" charset="-34"/>
              </a:rPr>
              <a:t> 2. </a:t>
            </a:r>
            <a:r>
              <a:rPr lang="th-TH" sz="1600" dirty="0" smtClean="0">
                <a:solidFill>
                  <a:srgbClr val="002060"/>
                </a:solidFill>
                <a:latin typeface="TH SarabunPSK" pitchFamily="34" charset="-34"/>
                <a:cs typeface="TH SarabunPSK" pitchFamily="34" charset="-34"/>
              </a:rPr>
              <a:t>ทรัพยากรในการบำบัดฟื้นฟูไม่เพียงพอในการรองรับและ ขาดการมีส่วนร่วมของภาคีเครือข่าย </a:t>
            </a:r>
          </a:p>
          <a:p>
            <a:pPr fontAlgn="base"/>
            <a:r>
              <a:rPr lang="en-US" sz="1600" dirty="0" smtClean="0">
                <a:solidFill>
                  <a:srgbClr val="002060"/>
                </a:solidFill>
                <a:latin typeface="TH SarabunPSK" pitchFamily="34" charset="-34"/>
                <a:cs typeface="TH SarabunPSK" pitchFamily="34" charset="-34"/>
              </a:rPr>
              <a:t> 3. </a:t>
            </a:r>
            <a:r>
              <a:rPr lang="th-TH" sz="1600" dirty="0" smtClean="0">
                <a:solidFill>
                  <a:srgbClr val="002060"/>
                </a:solidFill>
                <a:latin typeface="TH SarabunPSK" pitchFamily="34" charset="-34"/>
                <a:cs typeface="TH SarabunPSK" pitchFamily="34" charset="-34"/>
              </a:rPr>
              <a:t>ขาดกลไกที่มีประสิทธิภาพในการนำผู้เสพกลับสู่สังคม 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6839D2CE-D3D9-4EAE-AB86-6FD5B836EEAE}"/>
              </a:ext>
            </a:extLst>
          </p:cNvPr>
          <p:cNvSpPr/>
          <p:nvPr/>
        </p:nvSpPr>
        <p:spPr>
          <a:xfrm>
            <a:off x="49488" y="2049970"/>
            <a:ext cx="684262" cy="5921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ยุทธศาสตร์/</a:t>
            </a:r>
            <a:r>
              <a:rPr lang="en-US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/>
            </a:r>
            <a:br>
              <a:rPr lang="en-US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r>
              <a:rPr lang="th-TH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มาตการ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="" xmlns:a16="http://schemas.microsoft.com/office/drawing/2014/main" id="{6839D2CE-D3D9-4EAE-AB86-6FD5B836EEAE}"/>
              </a:ext>
            </a:extLst>
          </p:cNvPr>
          <p:cNvSpPr/>
          <p:nvPr/>
        </p:nvSpPr>
        <p:spPr>
          <a:xfrm>
            <a:off x="83932" y="714246"/>
            <a:ext cx="672476" cy="62662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1200" b="1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="" xmlns:a16="http://schemas.microsoft.com/office/drawing/2014/main" id="{A2CF3868-BE39-488C-AE46-81B4A6D4041C}"/>
              </a:ext>
            </a:extLst>
          </p:cNvPr>
          <p:cNvSpPr/>
          <p:nvPr/>
        </p:nvSpPr>
        <p:spPr>
          <a:xfrm rot="696833">
            <a:off x="9926164" y="226662"/>
            <a:ext cx="1322426" cy="39415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sz="16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แผนงานที่</a:t>
            </a:r>
            <a:r>
              <a:rPr lang="en-US" sz="16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………</a:t>
            </a:r>
            <a:endParaRPr lang="th-TH" sz="1600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03682" y="1070057"/>
            <a:ext cx="4780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1200" dirty="0"/>
              <a:t>ตัวชี้วัด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32821" y="817945"/>
            <a:ext cx="6431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1200" dirty="0"/>
              <a:t>เป้าหมาย</a:t>
            </a:r>
            <a:r>
              <a:rPr lang="en-US" sz="1200" dirty="0"/>
              <a:t>/</a:t>
            </a:r>
            <a:endParaRPr lang="th-TH" sz="1200" dirty="0"/>
          </a:p>
        </p:txBody>
      </p:sp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175DBACA-A9ED-4B06-A8CB-1840A9875633}"/>
              </a:ext>
            </a:extLst>
          </p:cNvPr>
          <p:cNvSpPr/>
          <p:nvPr/>
        </p:nvSpPr>
        <p:spPr>
          <a:xfrm>
            <a:off x="0" y="136671"/>
            <a:ext cx="42351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1600" b="1" dirty="0">
                <a:solidFill>
                  <a:schemeClr val="accent5">
                    <a:lumMod val="50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หน่วยงาน</a:t>
            </a:r>
            <a:r>
              <a:rPr lang="th-TH" sz="1600" b="1" dirty="0" smtClean="0">
                <a:solidFill>
                  <a:schemeClr val="accent5">
                    <a:lumMod val="50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หลัก</a:t>
            </a:r>
            <a:r>
              <a:rPr lang="en-US" sz="1600" b="1" dirty="0">
                <a:solidFill>
                  <a:schemeClr val="accent5">
                    <a:lumMod val="50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:</a:t>
            </a:r>
            <a:endParaRPr lang="th-TH" sz="1600" b="1" dirty="0">
              <a:solidFill>
                <a:schemeClr val="accent5">
                  <a:lumMod val="50000"/>
                </a:schemeClr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r>
              <a:rPr lang="th-TH" sz="1600" b="1" dirty="0">
                <a:solidFill>
                  <a:schemeClr val="accent5">
                    <a:lumMod val="50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หน่วยงานร่วม</a:t>
            </a:r>
            <a:r>
              <a:rPr lang="en-US" sz="1600" b="1" dirty="0" smtClean="0">
                <a:solidFill>
                  <a:schemeClr val="accent5">
                    <a:lumMod val="50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:</a:t>
            </a:r>
            <a:endParaRPr lang="th-TH" sz="1600" b="1" dirty="0">
              <a:solidFill>
                <a:schemeClr val="accent5">
                  <a:lumMod val="50000"/>
                </a:schemeClr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75763" y="837127"/>
            <a:ext cx="95561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itchFamily="34" charset="-34"/>
                <a:cs typeface="TH SarabunPSK" pitchFamily="34" charset="-34"/>
              </a:rPr>
              <a:t>ประชาชนได้รับการสร้างเสริมภูมิคุ้มกันและป้องกันภัย</a:t>
            </a:r>
            <a:r>
              <a:rPr lang="th-TH" sz="16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itchFamily="34" charset="-34"/>
                <a:cs typeface="TH SarabunPSK" pitchFamily="34" charset="-34"/>
              </a:rPr>
              <a:t>ยาเสพติด</a:t>
            </a:r>
            <a:endParaRPr lang="th-TH" sz="1600" dirty="0"/>
          </a:p>
        </p:txBody>
      </p:sp>
    </p:spTree>
    <p:extLst>
      <p:ext uri="{BB962C8B-B14F-4D97-AF65-F5344CB8AC3E}">
        <p14:creationId xmlns:p14="http://schemas.microsoft.com/office/powerpoint/2010/main" val="4223102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1129</TotalTime>
  <Words>680</Words>
  <Application>Microsoft Office PowerPoint</Application>
  <PresentationFormat>กำหนดเอง</PresentationFormat>
  <Paragraphs>78</Paragraphs>
  <Slides>2</Slides>
  <Notes>0</Notes>
  <HiddenSlides>0</HiddenSlides>
  <MMClips>0</MMClips>
  <ScaleCrop>false</ScaleCrop>
  <HeadingPairs>
    <vt:vector size="4" baseType="variant">
      <vt:variant>
        <vt:lpstr>ชุดรูปแบบ</vt:lpstr>
      </vt:variant>
      <vt:variant>
        <vt:i4>1</vt:i4>
      </vt:variant>
      <vt:variant>
        <vt:lpstr>ชื่อเรื่องภาพนิ่ง</vt:lpstr>
      </vt:variant>
      <vt:variant>
        <vt:i4>2</vt:i4>
      </vt:variant>
    </vt:vector>
  </HeadingPairs>
  <TitlesOfParts>
    <vt:vector size="3" baseType="lpstr">
      <vt:lpstr>Office Theme</vt:lpstr>
      <vt:lpstr>งานนำเสนอ PowerPoint</vt:lpstr>
      <vt:lpstr>งานนำเสนอ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ภาวิณี คำฆะ</dc:creator>
  <cp:lastModifiedBy>asus pc</cp:lastModifiedBy>
  <cp:revision>79</cp:revision>
  <cp:lastPrinted>2017-08-24T19:10:09Z</cp:lastPrinted>
  <dcterms:created xsi:type="dcterms:W3CDTF">2017-07-22T13:07:21Z</dcterms:created>
  <dcterms:modified xsi:type="dcterms:W3CDTF">2018-11-14T06:56:40Z</dcterms:modified>
</cp:coreProperties>
</file>